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Work Sans Medium"/>
      <p:regular r:id="rId25"/>
      <p:bold r:id="rId26"/>
      <p:italic r:id="rId27"/>
      <p:boldItalic r:id="rId28"/>
    </p:embeddedFont>
    <p:embeddedFont>
      <p:font typeface="Work Sans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gwBpsu5usqI6Qh7y5wvGjiBAtX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Medium-bold.fntdata"/><Relationship Id="rId25" Type="http://schemas.openxmlformats.org/officeDocument/2006/relationships/font" Target="fonts/WorkSansMedium-regular.fntdata"/><Relationship Id="rId28" Type="http://schemas.openxmlformats.org/officeDocument/2006/relationships/font" Target="fonts/WorkSansMedium-boldItalic.fntdata"/><Relationship Id="rId27" Type="http://schemas.openxmlformats.org/officeDocument/2006/relationships/font" Target="fonts/WorkSan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Light-italic.fntdata"/><Relationship Id="rId30" Type="http://schemas.openxmlformats.org/officeDocument/2006/relationships/font" Target="fonts/WorkSansLight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WorkSans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eTbMU0EXbztYubfn7ZZo8_ZuS7_Kmq11/view?usp=sharing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document/d/1yVrI17S-qx0DDxeKpBONxdIIWYzHYbZJ/edit?usp=sharing&amp;ouid=110443935644238329087&amp;rtpof=true&amp;sd=true" TargetMode="External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trFD84ltF9m79r4_1FSOWQzUVFNT3CLD/edit?usp=sharing&amp;ouid=110443935644238329087&amp;rtpof=true&amp;sd=true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document/d/1trFD84ltF9m79r4_1FSOWQzUVFNT3CLD/edit?usp=sharing&amp;ouid=110443935644238329087&amp;rtpof=true&amp;sd=true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../Mockaups/Administradorr.bmpr" TargetMode="External"/><Relationship Id="rId4" Type="http://schemas.openxmlformats.org/officeDocument/2006/relationships/hyperlink" Target="http://../Mockaups/empleado.bmpr" TargetMode="External"/><Relationship Id="rId5" Type="http://schemas.openxmlformats.org/officeDocument/2006/relationships/hyperlink" Target="http://../Mockaups/CLIENTE%20FPC%20(1).bmpr" TargetMode="External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DanielMMiranda17/Proyecto_FPC.git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../Mapas%20de%20procesos/Mapa%20de%20procesos.drawio" TargetMode="External"/><Relationship Id="rId4" Type="http://schemas.openxmlformats.org/officeDocument/2006/relationships/hyperlink" Target="https://drive.google.com/file/d/1eTbMU0EXbztYubfn7ZZo8_ZuS7_Kmq11/view?usp=sharing" TargetMode="External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>
            <a:alpha val="30588"/>
          </a:schemeClr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39955"/>
            <a:ext cx="12192000" cy="7874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7" name="Google Shape;97;p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00000" l="-3150" r="3146" t="-100000"/>
          <a:stretch/>
        </p:blipFill>
        <p:spPr>
          <a:xfrm>
            <a:off x="322525" y="-546848"/>
            <a:ext cx="7972177" cy="65744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5167592" y="3131504"/>
            <a:ext cx="2863350" cy="1107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FPC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0581" y="1872357"/>
            <a:ext cx="2550838" cy="130016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Normalización de modelo relacional</a:t>
            </a:r>
            <a:endParaRPr/>
          </a:p>
        </p:txBody>
      </p:sp>
      <p:sp>
        <p:nvSpPr>
          <p:cNvPr id="172" name="Google Shape;172;p10"/>
          <p:cNvSpPr txBox="1"/>
          <p:nvPr/>
        </p:nvSpPr>
        <p:spPr>
          <a:xfrm>
            <a:off x="10847700" y="6396300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8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formato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3027050" y="13838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7400" y="2009925"/>
            <a:ext cx="6746134" cy="473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Diccionario de datos</a:t>
            </a:r>
            <a:endParaRPr/>
          </a:p>
        </p:txBody>
      </p:sp>
      <p:sp>
        <p:nvSpPr>
          <p:cNvPr id="180" name="Google Shape;180;p11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1120089" y="1661392"/>
            <a:ext cx="883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10227875" y="6414599"/>
            <a:ext cx="3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Diccionario de datos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088" y="2048150"/>
            <a:ext cx="9363974" cy="41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 </a:t>
            </a:r>
            <a:endParaRPr/>
          </a:p>
        </p:txBody>
      </p:sp>
      <p:sp>
        <p:nvSpPr>
          <p:cNvPr id="189" name="Google Shape;189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742275" y="1611888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6451550" y="1611900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588" y="2276525"/>
            <a:ext cx="5184074" cy="42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0061" y="2276513"/>
            <a:ext cx="5901991" cy="414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despliegue </a:t>
            </a:r>
            <a:endParaRPr/>
          </a:p>
        </p:txBody>
      </p:sp>
      <p:sp>
        <p:nvSpPr>
          <p:cNvPr id="200" name="Google Shape;200;p13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2925" y="1565175"/>
            <a:ext cx="8717069" cy="51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Prototipo Navegable  </a:t>
            </a:r>
            <a:endParaRPr/>
          </a:p>
        </p:txBody>
      </p:sp>
      <p:sp>
        <p:nvSpPr>
          <p:cNvPr id="209" name="Google Shape;209;p14"/>
          <p:cNvSpPr txBox="1"/>
          <p:nvPr/>
        </p:nvSpPr>
        <p:spPr>
          <a:xfrm>
            <a:off x="10040763" y="1473450"/>
            <a:ext cx="2387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Admin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Empleado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MX" sz="22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Cliente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4"/>
          <p:cNvSpPr txBox="1"/>
          <p:nvPr/>
        </p:nvSpPr>
        <p:spPr>
          <a:xfrm>
            <a:off x="10566990" y="327511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473450"/>
            <a:ext cx="10496627" cy="53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	Control de versiones</a:t>
            </a:r>
            <a:endParaRPr/>
          </a:p>
        </p:txBody>
      </p:sp>
      <p:sp>
        <p:nvSpPr>
          <p:cNvPr id="217" name="Google Shape;217;p15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1120089" y="1661392"/>
            <a:ext cx="8839200" cy="16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10339069" y="645792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Control de versiones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738" y="1523325"/>
            <a:ext cx="8271924" cy="5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25" name="Google Shape;2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4998126" y="2968556"/>
            <a:ext cx="5805900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Oscar Mauricio Cruz Figueroa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Johan Daniel Miranda Moreno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Ronny Borda Ardila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Maicol Steven Espitia Arenas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mpleados de programadores de dibujos animados trabajando en equipo |  Vector Premium"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909" y="1907190"/>
            <a:ext cx="3509818" cy="3600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8182700" y="2706703"/>
            <a:ext cx="1420428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MX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3"/>
          <p:cNvCxnSpPr/>
          <p:nvPr/>
        </p:nvCxnSpPr>
        <p:spPr>
          <a:xfrm>
            <a:off x="6021302" y="3837708"/>
            <a:ext cx="720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3"/>
          <p:cNvSpPr txBox="1"/>
          <p:nvPr/>
        </p:nvSpPr>
        <p:spPr>
          <a:xfrm>
            <a:off x="5900780" y="3903385"/>
            <a:ext cx="5984267" cy="2954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FPC, es un software que cuenta con un aplicativo web que dan la función y se encargan de realizar el control de seguimiento de los vehículos ingresados a la empresa para recopilar y mostrar a tiempo real lo que se está realizando al vehículo.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s-MX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MX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software contará con un aplicativo que va a ser manejado por la empresa en la cual se contará con: Cada puesto de trabajo tendrá un usuario para ingresar, tendrá un guardado de datos del auto al cual se le está realizando mantenimiento.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s-MX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MX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También contará con una página web la cual manejan los clientes de la empresa, la cual contará con un usuario para cada cliente personalizado, un chat e imágenes en vivo sobre el avance de su automóvil, métodos de pago en línea, realizar la cotización para el mantenimiento del vehículo.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guimiento vehicular: 5 formas de aprovecharlo | Claro"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432" y="2326664"/>
            <a:ext cx="5392332" cy="373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4"/>
          <p:cNvCxnSpPr>
            <a:stCxn id="121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4"/>
          <p:cNvSpPr txBox="1"/>
          <p:nvPr/>
        </p:nvSpPr>
        <p:spPr>
          <a:xfrm>
            <a:off x="1079804" y="2613643"/>
            <a:ext cx="4782900" cy="24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 sistema integral de registro y seguimiento de los vehículos en los talleres mecánicos, teniendo como beneficio principal, ordenar los procesos administrativos de entrada, salida, orden en la realización de los procesos que se le realiza a cada automóvil, perfeccionando así la administración general en la empresa.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ómo establecer metas y objetivos claros en el trabajo"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3615" y="1938988"/>
            <a:ext cx="4569403" cy="322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5"/>
          <p:cNvCxnSpPr>
            <a:stCxn id="129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5"/>
          <p:cNvSpPr txBox="1"/>
          <p:nvPr/>
        </p:nvSpPr>
        <p:spPr>
          <a:xfrm>
            <a:off x="615214" y="1849295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Desarrollar un sistema de registro digital que permita ingresar y almacenar información detallada sobre cada vehículo que ingresa al taller, incluyendo datos del propietario, descripción de los servicios requeridos y estado actual del vehículo.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Implementar un mecanismo de verificación automatizada para garantizar la exactitud de la información ingresada en el sistema, minimizando así posibles errores y malentendidos durante el proceso.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Diseñar una interfaz de usuario intuitiva y fácil de usar tanto para los clientes como para los empleados, que facilite la navegación y el acceso a la información relevante sobre el estado y progreso de los servicios solicitados.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452" y="1575521"/>
            <a:ext cx="55479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6"/>
          <p:cNvCxnSpPr>
            <a:stCxn id="137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6"/>
          <p:cNvSpPr txBox="1"/>
          <p:nvPr/>
        </p:nvSpPr>
        <p:spPr>
          <a:xfrm>
            <a:off x="697304" y="1248932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Integrar funcionalidades de seguimiento en tiempo real que permitan a los clientes monitorear el progreso de los trabajos realizados en sus vehículos a través de una plataforma en línea accesible desde dispositivos móviles y computadoras.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Desarrollar un aplicativo para el personal del taller que les permita acceder a la información del sistema, actualizar el estado de los vehículos y comunicarse de manera efectiva con los clientes para informar sobre cualquier novedad o cambio en el proceso de servicio.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Establecer protocolos de seguridad y protección de datos para garantizar la confidencialidad y privacidad de la información de los clientes y la integridad del sistema en su conjunto.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Capacitar al personal en el uso adecuado del software y la plataforma, brindando soporte técnico continuo y recursos de aprendizaje para asegurar una adopción exitosa y efectiva de la tecnología.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452" y="1575521"/>
            <a:ext cx="55479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7"/>
          <p:cNvCxnSpPr>
            <a:stCxn id="145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7"/>
          <p:cNvSpPr txBox="1"/>
          <p:nvPr/>
        </p:nvSpPr>
        <p:spPr>
          <a:xfrm>
            <a:off x="812243" y="1371309"/>
            <a:ext cx="5042400" cy="47448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general, los talleres de vehículos han estado operando sus procesos utilizando métodos manuales y básicos para gestionar los procesos de los vehículos de sus clientes. Sin embargo, este enfoque ha demostrado ser propenso a deficiencias y desorganización. A medida que las empresas han crecido y aumentado su volumen de trabajo, la gestión manual de los procesos ha resultado cada vez ineficiente y propensa a errores generando efectos como la coordinación entre los diferentes procesos, además de eso la comunicación con los clientes. Como resultado las empresas de talleres se enfrentan a desafíos significativos en términos de eficiencia operativa, capacidad para mantenerse al día con la competencia en el mercado de la pintura automotriz, así como la satisfacción del cliente.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antearte objetivos específicos para alcanzar tus metas" id="148" name="Google Shape;148;p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bre confundido pensando en la solución del problema | Vector Premium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357" y="1876681"/>
            <a:ext cx="5547843" cy="370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8"/>
          <p:cNvCxnSpPr>
            <a:stCxn id="154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8"/>
          <p:cNvSpPr txBox="1"/>
          <p:nvPr/>
        </p:nvSpPr>
        <p:spPr>
          <a:xfrm>
            <a:off x="765504" y="752473"/>
            <a:ext cx="5042400" cy="6868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s-MX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abordar de manera integral la situación de los talleres de vehículos, se llevará a cabo un análisis exhaustivo que abarca todos los aspectos relevantes. Estos incluirán una evaluación detallada de las necesidades en términos de tiempo y espacio, así como una revisión minuciosa de las obligaciones existentes y las recomendaciones pertinentes. Se establecerán temas específicos que requieren desarrollo, abordando áreas clave de mejora y oportunidades de optimización en los procesos operativos. Además, se definirá claramente la metodología que se utilizará para llevar a cabo este análisis, asegurando un enfoque estructurado y efectivo para abordar las necesidades identificadas. Al centrarse en los desafíos únicos enfrentados por la empresa, este enfoque integral permitirá identificar soluciones específicas y estratégicas que impulsen la eficiencia, la calidad y la satisfacción del cliente en todos los procesos de la empresa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s-MX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antearte objetivos específicos para alcanzar tus metas" id="157" name="Google Shape;157;p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bre confundido pensando en la solución del problema | Vector Premium"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357" y="1876681"/>
            <a:ext cx="5547843" cy="370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Entidad Relación</a:t>
            </a:r>
            <a:endParaRPr/>
          </a:p>
        </p:txBody>
      </p:sp>
      <p:sp>
        <p:nvSpPr>
          <p:cNvPr id="164" name="Google Shape;164;p9">
            <a:hlinkClick r:id="rId3"/>
          </p:cNvPr>
          <p:cNvSpPr txBox="1"/>
          <p:nvPr/>
        </p:nvSpPr>
        <p:spPr>
          <a:xfrm>
            <a:off x="10251000" y="606555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ver formato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2922050" y="13238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sin implementar el software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4900" y="1998900"/>
            <a:ext cx="6661574" cy="46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